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289" r:id="rId2"/>
    <p:sldId id="286" r:id="rId3"/>
    <p:sldId id="550" r:id="rId4"/>
    <p:sldId id="566" r:id="rId5"/>
    <p:sldId id="568" r:id="rId6"/>
    <p:sldId id="569" r:id="rId7"/>
    <p:sldId id="574" r:id="rId8"/>
    <p:sldId id="578" r:id="rId9"/>
    <p:sldId id="579" r:id="rId10"/>
    <p:sldId id="580" r:id="rId11"/>
    <p:sldId id="583" r:id="rId12"/>
    <p:sldId id="584" r:id="rId13"/>
    <p:sldId id="573" r:id="rId14"/>
    <p:sldId id="297" r:id="rId15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3CC"/>
    <a:srgbClr val="FFD1FF"/>
    <a:srgbClr val="FF99FF"/>
    <a:srgbClr val="CCFFCC"/>
    <a:srgbClr val="F1FDFD"/>
    <a:srgbClr val="D6FAFA"/>
    <a:srgbClr val="0000FF"/>
    <a:srgbClr val="038003"/>
    <a:srgbClr val="FF66FF"/>
    <a:srgbClr val="00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6336" autoAdjust="0"/>
  </p:normalViewPr>
  <p:slideViewPr>
    <p:cSldViewPr snapToGrid="0">
      <p:cViewPr varScale="1">
        <p:scale>
          <a:sx n="119" d="100"/>
          <a:sy n="119" d="100"/>
        </p:scale>
        <p:origin x="132" y="19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346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2BFF78A7-80FA-7F2F-BC1C-0AA14A4111A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6FDB0990-2601-CB01-8A78-4CC85E21BA1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B72444-3880-4B9F-B770-3124AA9D80A4}" type="datetimeFigureOut">
              <a:rPr lang="zh-TW" altLang="en-US" smtClean="0"/>
              <a:t>2024/9/18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1650C310-34E3-2BDD-732C-8CC6DA63DCE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46467C6-F4D8-95CB-9F25-E34C3B52F53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9CE2BE-30AA-4193-B7C7-46A311D1B2B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2486281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BE181C-2594-46F7-8424-5244CA58085D}" type="datetimeFigureOut">
              <a:rPr lang="zh-TW" altLang="en-US" smtClean="0"/>
              <a:t>2024/9/18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4256D2-E8E1-454A-81D7-4ACFC99DB64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613162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4256D2-E8E1-454A-81D7-4ACFC99DB645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832026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4256D2-E8E1-454A-81D7-4ACFC99DB645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912545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投影片">
    <p:bg>
      <p:bgPr>
        <a:blipFill dpi="0" rotWithShape="1">
          <a:blip r:embed="rId2">
            <a:lum/>
          </a:blip>
          <a:srcRect/>
          <a:stretch>
            <a:fillRect l="-19000" r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7B206DA7-D4E9-709A-6C8E-094B0D4F51D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00395"/>
            <a:ext cx="12192000" cy="6357605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8AB79179-31CF-9357-68E9-18B24D9C5F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9379974" cy="1986116"/>
          </a:xfr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anchor="ctr" anchorCtr="0">
            <a:normAutofit/>
          </a:bodyPr>
          <a:lstStyle>
            <a:lvl1pPr algn="ctr">
              <a:defRPr lang="zh-TW" altLang="en-US" sz="5400" kern="1200" dirty="0">
                <a:solidFill>
                  <a:srgbClr val="C00000"/>
                </a:solidFill>
                <a:latin typeface="華康宗楷體 Std W7" pitchFamily="66" charset="-120"/>
                <a:ea typeface="華康宗楷體 Std W7" pitchFamily="66" charset="-120"/>
                <a:cs typeface="+mn-cs"/>
              </a:defRPr>
            </a:lvl1pPr>
          </a:lstStyle>
          <a:p>
            <a:pPr marL="0" lvl="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90000"/>
            </a:pPr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BC80F32-F405-B7CE-0C19-F3772A32F2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2024/9/18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A7DF0E5-6529-4248-2891-452D010C11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04D66BC-3759-7CF5-757F-DF5119E2D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24974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49FB856-2B39-45D9-4F10-5BAA81429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9974C603-E2E4-05F7-CB95-E056F24BE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2024/9/18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94DA14F2-6FE9-00FA-D0B0-463F5F415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88BFA56-9980-A270-4807-C3C30D7B7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05752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3A8A442B-507C-E6C2-70A6-62D4462DF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2024/9/18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1FC412AD-16EF-A30C-75D7-F996627B6D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DDB6768-5D15-4FAB-CC47-F270EADE1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355757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2922731-88EF-4381-4160-56892380F7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AC8EBF7-C512-C546-D642-2F12FCD242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59D83112-E324-CCB1-CC7C-F92E6B7193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E355FE7-5C8D-E6E0-3EF3-8D568E239F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2024/9/18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909AC6B-AD5D-4218-5A54-565DE81E78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23C28C9-4F7D-F571-47F5-1996FA404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020252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957D230-AB2D-B6E1-3F82-251F7EC5D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CAF587CD-DD82-AE89-17D7-6D5AEE2779B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BECDFF9-4F10-EF05-6C4A-7851D061E5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A4BE53F4-6073-8BD9-5ED8-8C5A5FB031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2024/9/18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6BDE4537-7C34-C09B-72F1-44B50CB7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6BF15164-E316-D459-C4AF-D1FCBD561B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401448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BEB960-0265-74C9-D812-0B0004A85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B9007DEE-F38A-804F-8FE1-FC7E66D566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0FA3942-3F51-0832-DEDE-F848001291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2024/9/18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8F1FBD3-106B-AE1F-B280-1504AB9FED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350F54A-3C49-8532-5B5C-23601D263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339736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846B9D91-ED8B-93DD-C6B4-A6ED40A59D3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3F6834C4-6C8C-F058-1F14-5AF1D83A85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D0085AE-C0B1-CCBD-8412-18BCA49DD1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2024/9/18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59CE241-536A-3CB4-7715-B6B0D2BE8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2575521-530E-3857-395E-D3B8745A9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64706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標題投影片">
    <p:bg>
      <p:bgPr>
        <a:blipFill dpi="0" rotWithShape="1">
          <a:blip r:embed="rId2">
            <a:lum/>
          </a:blip>
          <a:srcRect/>
          <a:stretch>
            <a:fillRect l="-19000" r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851645DF-10D7-18A5-93D2-B440000ABC5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F37ED08A-DCDC-B87B-40CD-300B3F3C684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773" y="356965"/>
            <a:ext cx="5714454" cy="1719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6110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標題投影片">
    <p:bg>
      <p:bgPr>
        <a:blipFill dpi="0" rotWithShape="1">
          <a:blip r:embed="rId2" cstate="print">
            <a:lum/>
          </a:blip>
          <a:srcRect/>
          <a:stretch>
            <a:fillRect l="-19000" r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851645DF-10D7-18A5-93D2-B440000ABC5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541" b="43541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F37ED08A-DCDC-B87B-40CD-300B3F3C684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4573" y="244665"/>
            <a:ext cx="2739627" cy="824277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6319D7EE-5A54-C021-1D3B-B710100AC85F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/>
          <a:srcRect l="30470"/>
          <a:stretch>
            <a:fillRect/>
          </a:stretch>
        </p:blipFill>
        <p:spPr>
          <a:xfrm>
            <a:off x="0" y="5041901"/>
            <a:ext cx="12192000" cy="181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7072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內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圖片 15">
            <a:extLst>
              <a:ext uri="{FF2B5EF4-FFF2-40B4-BE49-F238E27FC236}">
                <a16:creationId xmlns:a16="http://schemas.microsoft.com/office/drawing/2014/main" id="{6319D7EE-5A54-C021-1D3B-B710100AC85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5257"/>
            <a:ext cx="12192000" cy="126274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21417E7-FD43-EDC8-6825-49EA1D628D1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6297477"/>
            <a:ext cx="1562100" cy="469992"/>
          </a:xfrm>
          <a:prstGeom prst="rect">
            <a:avLst/>
          </a:prstGeom>
        </p:spPr>
      </p:pic>
      <p:sp>
        <p:nvSpPr>
          <p:cNvPr id="19" name="標題 1">
            <a:extLst>
              <a:ext uri="{FF2B5EF4-FFF2-40B4-BE49-F238E27FC236}">
                <a16:creationId xmlns:a16="http://schemas.microsoft.com/office/drawing/2014/main" id="{203F0EEE-138E-E54A-ED28-03131B455A04}"/>
              </a:ext>
            </a:extLst>
          </p:cNvPr>
          <p:cNvSpPr txBox="1">
            <a:spLocks/>
          </p:cNvSpPr>
          <p:nvPr userDrawn="1"/>
        </p:nvSpPr>
        <p:spPr>
          <a:xfrm>
            <a:off x="4229100" y="6374478"/>
            <a:ext cx="3733801" cy="404813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華康宗楷體 Std W7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成佛之道講座</a:t>
            </a:r>
            <a:r>
              <a:rPr lang="en-US" altLang="zh-TW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(1) 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基礎佛學 </a:t>
            </a:r>
            <a:r>
              <a:rPr lang="en-US" altLang="zh-TW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-- 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第</a:t>
            </a:r>
            <a:r>
              <a:rPr lang="en-US" altLang="zh-TW" sz="1800" kern="1200" dirty="0">
                <a:solidFill>
                  <a:srgbClr val="C00000"/>
                </a:solidFill>
                <a:latin typeface="+mn-lt"/>
                <a:ea typeface="華康宗楷體 Std W7"/>
                <a:cs typeface="+mn-cs"/>
              </a:rPr>
              <a:t>57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堂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6A84C5AE-A2CA-D934-073A-1B94092C4CE9}"/>
              </a:ext>
            </a:extLst>
          </p:cNvPr>
          <p:cNvSpPr txBox="1"/>
          <p:nvPr userDrawn="1"/>
        </p:nvSpPr>
        <p:spPr>
          <a:xfrm>
            <a:off x="324200" y="-99755"/>
            <a:ext cx="11543601" cy="781396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anchor="ctr" anchorCtr="0">
            <a:noAutofit/>
          </a:bodyPr>
          <a:lstStyle/>
          <a:p>
            <a:pPr indent="152400" algn="ctr">
              <a:lnSpc>
                <a:spcPts val="2000"/>
              </a:lnSpc>
            </a:pPr>
            <a:r>
              <a:rPr kumimoji="0" lang="zh-TW" altLang="en-US" sz="2800" b="0" i="0" u="none" strike="noStrike" kern="120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j-cs"/>
              </a:rPr>
              <a:t>定</a:t>
            </a:r>
            <a:r>
              <a:rPr kumimoji="0" lang="zh-TW" altLang="zh-TW" sz="2800" b="0" i="0" u="none" strike="noStrike" kern="120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j-cs"/>
              </a:rPr>
              <a:t>福業（</a:t>
            </a:r>
            <a:r>
              <a:rPr kumimoji="0" lang="zh-TW" altLang="en-US" sz="2800" b="0" i="0" u="none" strike="noStrike" kern="120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j-cs"/>
              </a:rPr>
              <a:t>四</a:t>
            </a:r>
            <a:r>
              <a:rPr kumimoji="0" lang="zh-TW" altLang="zh-TW" sz="2800" b="0" i="0" u="none" strike="noStrike" kern="120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j-cs"/>
              </a:rPr>
              <a:t>）</a:t>
            </a:r>
            <a:r>
              <a:rPr kumimoji="0" lang="zh-TW" altLang="zh-TW" sz="2400" b="0" i="0" u="none" strike="noStrike" kern="120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j-cs"/>
              </a:rPr>
              <a:t>修禪</a:t>
            </a:r>
            <a:r>
              <a:rPr kumimoji="0" lang="zh-TW" altLang="en-US" sz="2400" b="0" i="0" u="none" strike="noStrike" kern="120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j-cs"/>
              </a:rPr>
              <a:t>方法</a:t>
            </a:r>
            <a:endParaRPr kumimoji="0" lang="en-US" altLang="zh-TW" sz="2400" b="0" i="0" u="none" strike="noStrike" kern="1200" cap="none" spc="0" normalizeH="0" baseline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 Light" panose="020F0302020204030204"/>
              <a:ea typeface="新細明體" panose="02020500000000000000" pitchFamily="18" charset="-120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3664967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標題及內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圖片 15">
            <a:extLst>
              <a:ext uri="{FF2B5EF4-FFF2-40B4-BE49-F238E27FC236}">
                <a16:creationId xmlns:a16="http://schemas.microsoft.com/office/drawing/2014/main" id="{6319D7EE-5A54-C021-1D3B-B710100AC85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5257"/>
            <a:ext cx="12192000" cy="126274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21417E7-FD43-EDC8-6825-49EA1D628D1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6297477"/>
            <a:ext cx="1562100" cy="469992"/>
          </a:xfrm>
          <a:prstGeom prst="rect">
            <a:avLst/>
          </a:prstGeom>
        </p:spPr>
      </p:pic>
      <p:sp>
        <p:nvSpPr>
          <p:cNvPr id="19" name="標題 1">
            <a:extLst>
              <a:ext uri="{FF2B5EF4-FFF2-40B4-BE49-F238E27FC236}">
                <a16:creationId xmlns:a16="http://schemas.microsoft.com/office/drawing/2014/main" id="{203F0EEE-138E-E54A-ED28-03131B455A04}"/>
              </a:ext>
            </a:extLst>
          </p:cNvPr>
          <p:cNvSpPr txBox="1">
            <a:spLocks/>
          </p:cNvSpPr>
          <p:nvPr userDrawn="1"/>
        </p:nvSpPr>
        <p:spPr>
          <a:xfrm>
            <a:off x="4229100" y="6374478"/>
            <a:ext cx="3733801" cy="404813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華康宗楷體 Std W7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成佛之道講座</a:t>
            </a:r>
            <a:r>
              <a:rPr lang="en-US" altLang="zh-TW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(1) 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基礎佛學 </a:t>
            </a:r>
            <a:r>
              <a:rPr lang="en-US" altLang="zh-TW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-- 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第</a:t>
            </a:r>
            <a:r>
              <a:rPr lang="en-US" altLang="zh-TW" sz="1800" kern="1200" dirty="0">
                <a:solidFill>
                  <a:srgbClr val="C00000"/>
                </a:solidFill>
                <a:latin typeface="+mn-lt"/>
                <a:ea typeface="華康宗楷體 Std W7"/>
                <a:cs typeface="+mn-cs"/>
              </a:rPr>
              <a:t>57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堂</a:t>
            </a:r>
          </a:p>
        </p:txBody>
      </p:sp>
    </p:spTree>
    <p:extLst>
      <p:ext uri="{BB962C8B-B14F-4D97-AF65-F5344CB8AC3E}">
        <p14:creationId xmlns:p14="http://schemas.microsoft.com/office/powerpoint/2010/main" val="28584414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標題及內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圖片 15">
            <a:extLst>
              <a:ext uri="{FF2B5EF4-FFF2-40B4-BE49-F238E27FC236}">
                <a16:creationId xmlns:a16="http://schemas.microsoft.com/office/drawing/2014/main" id="{6319D7EE-5A54-C021-1D3B-B710100AC85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5257"/>
            <a:ext cx="12192000" cy="126274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21417E7-FD43-EDC8-6825-49EA1D628D1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6297477"/>
            <a:ext cx="1562100" cy="469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1761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49063CA-BD11-D9F8-F4DE-26826D10A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CFC7E79-4B94-738E-5C3D-40E405717D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8B34C4E-DE4D-1DB3-A611-5F6C0A474F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2024/9/18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DBC8947-2536-B8EC-64EF-00BFA10D8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C68F4F3-1D11-130A-ABF7-E1C598ABC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62894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6A2E68-A2A4-342D-EE72-706F2F748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CB43CBA-7B6A-B7B9-1C56-DEDF2F4DF9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9CE7A2A-58FA-2EC1-1D39-46570B2B35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6CA5007-574B-2007-956F-353E2AE655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2024/9/18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E69B2EA-BB39-1021-21DA-69785B1C6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A4C30D4-99CF-320A-DF50-5D84D1208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266730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1C3755E-D226-8BEA-FE59-3DCA14B555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CD26939-190B-630F-4C01-752CA421E4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FD803D91-3547-D0E7-E914-1A8FEF3967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7C44C28A-96E1-A159-0743-7C099212A4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9FE91F0E-E170-66E9-6A77-E23271DEC5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1B2422D5-949B-0C7E-5D05-7B0C913F77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2024/9/18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24FAD279-FF6F-76CA-6DD5-36C6C7900E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522D32D1-8B28-4381-CB75-02F98FC9A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708630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54485531-82A0-0CF7-B1DF-A779748DC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1986E4B-FD29-2CCA-6620-FA5C14EDCF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981133A-EA08-9587-6435-37AE3CE7D5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32B72E-1BD7-418B-AFFC-B89D55C67364}" type="datetimeFigureOut">
              <a:rPr lang="zh-TW" altLang="en-US" smtClean="0"/>
              <a:t>2024/9/18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9A6605D-B351-5B8C-A322-AA35D52929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157C3FF-7D4B-517F-1D94-D1385F9B24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57724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2" r:id="rId3"/>
    <p:sldLayoutId id="2147483650" r:id="rId4"/>
    <p:sldLayoutId id="2147483663" r:id="rId5"/>
    <p:sldLayoutId id="2147483661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>
            <a:extLst>
              <a:ext uri="{FF2B5EF4-FFF2-40B4-BE49-F238E27FC236}">
                <a16:creationId xmlns:a16="http://schemas.microsoft.com/office/drawing/2014/main" id="{6343C58F-BFF8-B033-7A43-338E6225251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 bright="10000" contras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041399"/>
            <a:ext cx="4311111" cy="515609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3" name="矩形 1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2540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3">
            <a:extLst>
              <a:ext uri="{FF2B5EF4-FFF2-40B4-BE49-F238E27FC236}">
                <a16:creationId xmlns:a16="http://schemas.microsoft.com/office/drawing/2014/main" id="{7C7ECCE6-ED33-A8EE-3945-361AEAF286ED}"/>
              </a:ext>
            </a:extLst>
          </p:cNvPr>
          <p:cNvSpPr txBox="1">
            <a:spLocks/>
          </p:cNvSpPr>
          <p:nvPr/>
        </p:nvSpPr>
        <p:spPr>
          <a:xfrm>
            <a:off x="4765725" y="801454"/>
            <a:ext cx="6396038" cy="1357312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6000" spc="-5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成佛之道講</a:t>
            </a:r>
            <a:r>
              <a:rPr lang="zh-TW" altLang="en-US" sz="6000" spc="-10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座</a:t>
            </a:r>
            <a:r>
              <a:rPr lang="zh-TW" altLang="en-US" sz="5400" spc="-10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（</a:t>
            </a:r>
            <a:r>
              <a:rPr lang="zh-TW" altLang="en-US" sz="5400" spc="-5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一）</a:t>
            </a:r>
            <a:endParaRPr lang="zh-TW" altLang="en-US" sz="5400" spc="-500" dirty="0"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36BCD28E-E157-3840-3405-ED30E346955B}"/>
              </a:ext>
            </a:extLst>
          </p:cNvPr>
          <p:cNvSpPr txBox="1">
            <a:spLocks/>
          </p:cNvSpPr>
          <p:nvPr/>
        </p:nvSpPr>
        <p:spPr>
          <a:xfrm>
            <a:off x="3751118" y="3935141"/>
            <a:ext cx="8440881" cy="2342752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rtlCol="0">
            <a:noAutofit/>
          </a:bodyPr>
          <a:lstStyle>
            <a:defPPr>
              <a:defRPr lang="zh-TW"/>
            </a:defPPr>
            <a:lvl1pPr lvl="0">
              <a:spcBef>
                <a:spcPct val="20000"/>
              </a:spcBef>
              <a:buClr>
                <a:schemeClr val="tx2"/>
              </a:buClr>
              <a:buSzPct val="90000"/>
              <a:defRPr sz="6000">
                <a:solidFill>
                  <a:srgbClr val="C00000"/>
                </a:solidFill>
                <a:latin typeface="華康宗楷體 Std W7" pitchFamily="66" charset="-120"/>
                <a:ea typeface="華康宗楷體 Std W7" pitchFamily="66" charset="-120"/>
              </a:defRPr>
            </a:lvl1pPr>
          </a:lstStyle>
          <a:p>
            <a:pPr algn="ctr"/>
            <a:r>
              <a:rPr lang="zh-TW" altLang="en-US" sz="5400" dirty="0">
                <a:solidFill>
                  <a:srgbClr val="00206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修</a:t>
            </a:r>
            <a:r>
              <a:rPr lang="zh-TW" altLang="zh-TW" sz="5400" dirty="0">
                <a:solidFill>
                  <a:srgbClr val="00206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禪</a:t>
            </a:r>
            <a:r>
              <a:rPr lang="zh-TW" altLang="en-US" sz="5400" dirty="0">
                <a:solidFill>
                  <a:srgbClr val="00206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方法</a:t>
            </a:r>
            <a:endParaRPr lang="en-US" altLang="zh-TW" sz="5400" dirty="0">
              <a:solidFill>
                <a:srgbClr val="002060"/>
              </a:solidFill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  <a:p>
            <a:pPr algn="ctr"/>
            <a:endParaRPr lang="en-US" altLang="zh-TW" sz="5400" dirty="0">
              <a:solidFill>
                <a:srgbClr val="002060"/>
              </a:solidFill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  <a:p>
            <a:pPr algn="ctr"/>
            <a:endParaRPr lang="en-US" altLang="zh-TW" sz="5400" dirty="0">
              <a:solidFill>
                <a:srgbClr val="002060"/>
              </a:solidFill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  <a:p>
            <a:pPr algn="ctr"/>
            <a:endParaRPr lang="en-US" altLang="zh-TW" dirty="0">
              <a:solidFill>
                <a:srgbClr val="002060"/>
              </a:solidFill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</p:txBody>
      </p:sp>
      <p:sp>
        <p:nvSpPr>
          <p:cNvPr id="5" name="圓角矩形 11">
            <a:extLst>
              <a:ext uri="{FF2B5EF4-FFF2-40B4-BE49-F238E27FC236}">
                <a16:creationId xmlns:a16="http://schemas.microsoft.com/office/drawing/2014/main" id="{F817A1A5-DC7E-C144-059D-6D7CDE58FC18}"/>
              </a:ext>
            </a:extLst>
          </p:cNvPr>
          <p:cNvSpPr/>
          <p:nvPr/>
        </p:nvSpPr>
        <p:spPr>
          <a:xfrm>
            <a:off x="6645125" y="3187574"/>
            <a:ext cx="2637239" cy="665212"/>
          </a:xfrm>
          <a:prstGeom prst="round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rtlCol="0">
            <a:noAutofit/>
          </a:bodyPr>
          <a:lstStyle/>
          <a:p>
            <a:pPr algn="ctr">
              <a:spcBef>
                <a:spcPct val="20000"/>
              </a:spcBef>
              <a:buClr>
                <a:schemeClr val="tx2"/>
              </a:buClr>
              <a:buSzPct val="90000"/>
            </a:pPr>
            <a:r>
              <a:rPr lang="zh-TW" altLang="en-US" sz="44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第 </a:t>
            </a:r>
            <a:r>
              <a:rPr lang="en-US" altLang="zh-TW" sz="44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57 </a:t>
            </a:r>
            <a:r>
              <a:rPr lang="zh-TW" altLang="en-US" sz="44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堂</a:t>
            </a:r>
          </a:p>
        </p:txBody>
      </p:sp>
      <p:sp>
        <p:nvSpPr>
          <p:cNvPr id="6" name="副標題 2">
            <a:extLst>
              <a:ext uri="{FF2B5EF4-FFF2-40B4-BE49-F238E27FC236}">
                <a16:creationId xmlns:a16="http://schemas.microsoft.com/office/drawing/2014/main" id="{22DC12B0-BF82-72F5-0D07-9D6E96166339}"/>
              </a:ext>
            </a:extLst>
          </p:cNvPr>
          <p:cNvSpPr txBox="1">
            <a:spLocks/>
          </p:cNvSpPr>
          <p:nvPr/>
        </p:nvSpPr>
        <p:spPr>
          <a:xfrm>
            <a:off x="5777519" y="2241122"/>
            <a:ext cx="4372450" cy="864096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rtlCol="0" anchor="ctr" anchorCtr="0">
            <a:noAutofit/>
          </a:bodyPr>
          <a:lstStyle>
            <a:defPPr>
              <a:defRPr lang="zh-TW"/>
            </a:defPPr>
            <a:lvl1pPr lvl="0" algn="ctr">
              <a:spcBef>
                <a:spcPct val="20000"/>
              </a:spcBef>
              <a:buClr>
                <a:schemeClr val="tx2"/>
              </a:buClr>
              <a:buSzPct val="90000"/>
              <a:defRPr sz="6000">
                <a:solidFill>
                  <a:schemeClr val="tx2">
                    <a:lumMod val="75000"/>
                    <a:lumOff val="25000"/>
                  </a:schemeClr>
                </a:solidFill>
                <a:latin typeface="華康宗楷體 Std W7" pitchFamily="66" charset="-120"/>
                <a:ea typeface="華康宗楷體 Std W7" pitchFamily="66" charset="-12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5400" spc="-500" dirty="0">
                <a:solidFill>
                  <a:srgbClr val="00206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性廣法師主講</a:t>
            </a:r>
            <a:endParaRPr lang="en-US" altLang="zh-TW" sz="5400" spc="-500" dirty="0">
              <a:solidFill>
                <a:srgbClr val="002060"/>
              </a:solidFill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805380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D086CAE8-646E-92F3-F488-22AB6DC370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0329"/>
            <a:ext cx="12192000" cy="5697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5708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C15E08A6-5857-6273-66E0-24C95495CE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8022"/>
            <a:ext cx="12192000" cy="5881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3708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8EF95F09-12EC-CC1A-D7CF-5E585C5EBC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89" y="522242"/>
            <a:ext cx="11975432" cy="5904247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9B69EBFE-903F-9B59-2FCA-31A71F3ABF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8442" y="2376365"/>
            <a:ext cx="1729664" cy="386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7584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7369393F-675B-3A8C-0674-9D69D5117D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441"/>
            <a:ext cx="12192000" cy="6243858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DE535016-0305-61BF-81D1-BB525FE97A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0244" y="2277978"/>
            <a:ext cx="718268" cy="324379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8AB89F05-0EF7-ADC5-984E-7E872769B6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1790" y="2799346"/>
            <a:ext cx="727193" cy="32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9161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1CC747ED-2752-8FE8-1508-B3AEC8A2E701}"/>
              </a:ext>
            </a:extLst>
          </p:cNvPr>
          <p:cNvSpPr txBox="1"/>
          <p:nvPr/>
        </p:nvSpPr>
        <p:spPr>
          <a:xfrm>
            <a:off x="1005846" y="2635137"/>
            <a:ext cx="4239487" cy="3433154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eaVert" wrap="square" rtlCol="0">
            <a:noAutofit/>
          </a:bodyPr>
          <a:lstStyle/>
          <a:p>
            <a:pPr algn="just" fontAlgn="base"/>
            <a:r>
              <a:rPr lang="zh-TW" altLang="en-US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眾生</a:t>
            </a:r>
            <a:r>
              <a:rPr lang="zh-TW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無邊誓願度</a:t>
            </a:r>
            <a:endParaRPr lang="en-US" altLang="zh-TW" sz="3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endParaRPr lang="en-US" altLang="zh-TW" sz="3600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r>
              <a:rPr lang="zh-TW" altLang="en-US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煩惱</a:t>
            </a:r>
            <a:r>
              <a:rPr lang="zh-TW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無盡誓願斷 </a:t>
            </a:r>
            <a:endParaRPr lang="en-US" altLang="zh-TW" sz="3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endParaRPr lang="en-US" altLang="zh-TW" sz="3600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r>
              <a:rPr lang="zh-TW" altLang="en-US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法門</a:t>
            </a:r>
            <a:r>
              <a:rPr lang="zh-TW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無量誓願學</a:t>
            </a:r>
            <a:endParaRPr lang="en-US" altLang="zh-TW" sz="3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br>
              <a:rPr lang="en-US" altLang="zh-TW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r>
              <a:rPr lang="zh-TW" altLang="en-US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佛道</a:t>
            </a:r>
            <a:r>
              <a:rPr lang="zh-TW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無上誓願成</a:t>
            </a:r>
          </a:p>
        </p:txBody>
      </p:sp>
    </p:spTree>
    <p:extLst>
      <p:ext uri="{BB962C8B-B14F-4D97-AF65-F5344CB8AC3E}">
        <p14:creationId xmlns:p14="http://schemas.microsoft.com/office/powerpoint/2010/main" val="38748133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533954D4-4C01-E27E-E465-CB5269F407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2452" y="0"/>
            <a:ext cx="8937522" cy="1356852"/>
          </a:xfrm>
        </p:spPr>
        <p:txBody>
          <a:bodyPr anchor="ctr" anchorCtr="0"/>
          <a:lstStyle/>
          <a:p>
            <a:pPr algn="l"/>
            <a:r>
              <a:rPr lang="zh-TW" altLang="en-US" sz="54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成佛之道講座（</a:t>
            </a:r>
            <a:r>
              <a:rPr lang="en-US" altLang="zh-TW" sz="54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1</a:t>
            </a:r>
            <a:r>
              <a:rPr lang="zh-TW" altLang="en-US" sz="54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）</a:t>
            </a:r>
            <a:endParaRPr lang="zh-TW" altLang="en-US" dirty="0"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</p:txBody>
      </p:sp>
      <p:sp>
        <p:nvSpPr>
          <p:cNvPr id="5" name="副標題 2">
            <a:extLst>
              <a:ext uri="{FF2B5EF4-FFF2-40B4-BE49-F238E27FC236}">
                <a16:creationId xmlns:a16="http://schemas.microsoft.com/office/drawing/2014/main" id="{508A52F2-F0EA-48D3-8650-507E28F6B43B}"/>
              </a:ext>
            </a:extLst>
          </p:cNvPr>
          <p:cNvSpPr txBox="1">
            <a:spLocks/>
          </p:cNvSpPr>
          <p:nvPr/>
        </p:nvSpPr>
        <p:spPr>
          <a:xfrm>
            <a:off x="159693" y="6137498"/>
            <a:ext cx="7920880" cy="432048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zh-TW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華康文徵明體 Std W4" pitchFamily="66" charset="-120"/>
                <a:ea typeface="華康文徵明體 Std W4" pitchFamily="66" charset="-120"/>
              </a:rPr>
              <a:t>MP3</a:t>
            </a:r>
            <a:r>
              <a:rPr kumimoji="0" lang="zh-TW" altLang="en-US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華康文徵明體 Std W4" pitchFamily="66" charset="-120"/>
                <a:ea typeface="華康文徵明體 Std W4" pitchFamily="66" charset="-120"/>
              </a:rPr>
              <a:t>出處：佛教弘誓學院網站 法音宣流 </a:t>
            </a:r>
            <a:r>
              <a:rPr lang="zh-TW" altLang="en-US" b="1" dirty="0">
                <a:ea typeface="華康文徵明體 Std W4" pitchFamily="66" charset="-120"/>
              </a:rPr>
              <a:t>成佛之道講座（</a:t>
            </a:r>
            <a:r>
              <a:rPr lang="en-US" altLang="zh-TW" b="1" dirty="0">
                <a:ea typeface="華康文徵明體 Std W4" pitchFamily="66" charset="-120"/>
              </a:rPr>
              <a:t>1</a:t>
            </a:r>
            <a:r>
              <a:rPr lang="zh-TW" altLang="en-US" b="1" dirty="0">
                <a:ea typeface="華康文徵明體 Std W4" pitchFamily="66" charset="-120"/>
              </a:rPr>
              <a:t>）</a:t>
            </a:r>
            <a:r>
              <a:rPr lang="en-US" altLang="zh-TW" b="1" dirty="0">
                <a:ea typeface="華康文徵明體 Std W4" pitchFamily="66" charset="-120"/>
              </a:rPr>
              <a:t>-</a:t>
            </a:r>
            <a:r>
              <a:rPr lang="zh-TW" altLang="en-US" b="1" dirty="0">
                <a:ea typeface="華康文徵明體 Std W4" pitchFamily="66" charset="-120"/>
              </a:rPr>
              <a:t>基礎佛法</a:t>
            </a:r>
          </a:p>
        </p:txBody>
      </p:sp>
      <p:sp>
        <p:nvSpPr>
          <p:cNvPr id="6" name="副標題 2">
            <a:extLst>
              <a:ext uri="{FF2B5EF4-FFF2-40B4-BE49-F238E27FC236}">
                <a16:creationId xmlns:a16="http://schemas.microsoft.com/office/drawing/2014/main" id="{C83D1D36-F6A3-6883-B546-66E9B948BBF1}"/>
              </a:ext>
            </a:extLst>
          </p:cNvPr>
          <p:cNvSpPr txBox="1">
            <a:spLocks/>
          </p:cNvSpPr>
          <p:nvPr/>
        </p:nvSpPr>
        <p:spPr>
          <a:xfrm>
            <a:off x="8477300" y="6423248"/>
            <a:ext cx="3600400" cy="432048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>
            <a:normAutofit/>
          </a:bodyPr>
          <a:lstStyle/>
          <a:p>
            <a:pPr lvl="0" algn="r">
              <a:spcBef>
                <a:spcPct val="20000"/>
              </a:spcBef>
              <a:defRPr/>
            </a:pPr>
            <a:r>
              <a:rPr lang="en-US" altLang="zh-TW" b="1" dirty="0">
                <a:latin typeface="華康文徵明體 Std W4" pitchFamily="66" charset="-120"/>
                <a:ea typeface="華康文徵明體 Std W4" pitchFamily="66" charset="-120"/>
              </a:rPr>
              <a:t>1989.10~1992.7</a:t>
            </a:r>
            <a:r>
              <a:rPr lang="en-US" altLang="zh-TW" sz="1600" b="1" dirty="0">
                <a:latin typeface="華康文徵明體 Std W4" pitchFamily="66" charset="-120"/>
                <a:ea typeface="華康文徵明體 Std W4" pitchFamily="66" charset="-120"/>
              </a:rPr>
              <a:t> </a:t>
            </a:r>
            <a:r>
              <a:rPr lang="zh-TW" altLang="en-US" sz="1600" b="1" dirty="0">
                <a:latin typeface="華康文徵明體 Std W4" pitchFamily="66" charset="-120"/>
                <a:ea typeface="華康文徵明體 Std W4" pitchFamily="66" charset="-120"/>
              </a:rPr>
              <a:t>講於弘誓學佛班</a:t>
            </a:r>
            <a:endParaRPr kumimoji="0" lang="zh-TW" altLang="en-US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華康文徵明體 Std W4" pitchFamily="66" charset="-120"/>
              <a:ea typeface="華康文徵明體 Std W4" pitchFamily="66" charset="-120"/>
            </a:endParaRPr>
          </a:p>
        </p:txBody>
      </p:sp>
      <p:sp>
        <p:nvSpPr>
          <p:cNvPr id="7" name="副標題 2">
            <a:extLst>
              <a:ext uri="{FF2B5EF4-FFF2-40B4-BE49-F238E27FC236}">
                <a16:creationId xmlns:a16="http://schemas.microsoft.com/office/drawing/2014/main" id="{F3B22649-E7B5-077E-E610-C8AEF9C60290}"/>
              </a:ext>
            </a:extLst>
          </p:cNvPr>
          <p:cNvSpPr txBox="1">
            <a:spLocks/>
          </p:cNvSpPr>
          <p:nvPr/>
        </p:nvSpPr>
        <p:spPr>
          <a:xfrm>
            <a:off x="2643446" y="3074820"/>
            <a:ext cx="8355233" cy="2771775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rtlCol="0" anchor="ctr" anchorCtr="0">
            <a:noAutofit/>
          </a:bodyPr>
          <a:lstStyle>
            <a:defPPr>
              <a:defRPr lang="zh-TW"/>
            </a:defPPr>
            <a:lvl1pPr lvl="0">
              <a:spcBef>
                <a:spcPct val="20000"/>
              </a:spcBef>
              <a:buClr>
                <a:schemeClr val="tx2"/>
              </a:buClr>
              <a:buSzPct val="90000"/>
              <a:defRPr sz="6000">
                <a:solidFill>
                  <a:srgbClr val="C00000"/>
                </a:solidFill>
                <a:latin typeface="華康宗楷體 Std W7" pitchFamily="66" charset="-120"/>
                <a:ea typeface="華康宗楷體 Std W7" pitchFamily="66" charset="-120"/>
              </a:defRPr>
            </a:lvl1pPr>
          </a:lstStyle>
          <a:p>
            <a:pPr indent="152400">
              <a:lnSpc>
                <a:spcPts val="2000"/>
              </a:lnSpc>
            </a:pPr>
            <a:endParaRPr lang="en-US" altLang="zh-TW" sz="4000" dirty="0">
              <a:solidFill>
                <a:schemeClr val="tx1"/>
              </a:solidFill>
              <a:latin typeface="華康魏碑體" panose="03000709000000000000" pitchFamily="65" charset="-120"/>
              <a:ea typeface="華康魏碑體" panose="03000709000000000000" pitchFamily="65" charset="-120"/>
              <a:cs typeface="Times New Roman" panose="02020603050405020304" pitchFamily="18" charset="0"/>
            </a:endParaRPr>
          </a:p>
          <a:p>
            <a:pPr indent="152400">
              <a:lnSpc>
                <a:spcPts val="2000"/>
              </a:lnSpc>
            </a:pPr>
            <a:r>
              <a:rPr lang="zh-TW" altLang="zh-TW" sz="40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  <a:cs typeface="Times New Roman" panose="02020603050405020304" pitchFamily="18" charset="0"/>
              </a:rPr>
              <a:t>定福業（</a:t>
            </a:r>
            <a:r>
              <a:rPr lang="zh-TW" altLang="en-US" sz="40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  <a:cs typeface="Times New Roman" panose="02020603050405020304" pitchFamily="18" charset="0"/>
              </a:rPr>
              <a:t>四</a:t>
            </a:r>
            <a:r>
              <a:rPr lang="zh-TW" altLang="zh-TW" sz="40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  <a:cs typeface="Times New Roman" panose="02020603050405020304" pitchFamily="18" charset="0"/>
              </a:rPr>
              <a:t>）</a:t>
            </a:r>
            <a:endParaRPr lang="en-US" altLang="zh-TW" sz="4000" dirty="0">
              <a:solidFill>
                <a:schemeClr val="tx1"/>
              </a:solidFill>
              <a:latin typeface="華康魏碑體" panose="03000709000000000000" pitchFamily="65" charset="-120"/>
              <a:ea typeface="華康魏碑體" panose="03000709000000000000" pitchFamily="65" charset="-120"/>
              <a:cs typeface="Times New Roman" panose="02020603050405020304" pitchFamily="18" charset="0"/>
            </a:endParaRPr>
          </a:p>
          <a:p>
            <a:pPr indent="152400">
              <a:lnSpc>
                <a:spcPts val="2000"/>
              </a:lnSpc>
            </a:pPr>
            <a:endParaRPr lang="en-US" altLang="zh-TW" sz="3200" dirty="0">
              <a:solidFill>
                <a:schemeClr val="tx1"/>
              </a:solidFill>
              <a:latin typeface="華康魏碑體" panose="03000709000000000000" pitchFamily="65" charset="-120"/>
              <a:ea typeface="華康魏碑體" panose="03000709000000000000" pitchFamily="65" charset="-120"/>
              <a:cs typeface="Times New Roman" panose="02020603050405020304" pitchFamily="18" charset="0"/>
            </a:endParaRPr>
          </a:p>
          <a:p>
            <a:pPr indent="152400">
              <a:lnSpc>
                <a:spcPts val="2000"/>
              </a:lnSpc>
            </a:pPr>
            <a:r>
              <a:rPr lang="zh-TW" altLang="en-US" sz="32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  <a:cs typeface="Times New Roman" panose="02020603050405020304" pitchFamily="18" charset="0"/>
              </a:rPr>
              <a:t>修</a:t>
            </a:r>
            <a:r>
              <a:rPr lang="zh-TW" altLang="zh-TW" sz="32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  <a:cs typeface="Times New Roman" panose="02020603050405020304" pitchFamily="18" charset="0"/>
              </a:rPr>
              <a:t>禪</a:t>
            </a:r>
            <a:r>
              <a:rPr lang="zh-TW" altLang="en-US" sz="32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  <a:cs typeface="Times New Roman" panose="02020603050405020304" pitchFamily="18" charset="0"/>
              </a:rPr>
              <a:t>方法</a:t>
            </a:r>
            <a:endParaRPr lang="en-US" altLang="zh-TW" sz="3200" dirty="0">
              <a:solidFill>
                <a:schemeClr val="tx1"/>
              </a:solidFill>
              <a:latin typeface="華康魏碑體" panose="03000709000000000000" pitchFamily="65" charset="-120"/>
              <a:ea typeface="華康魏碑體" panose="03000709000000000000" pitchFamily="65" charset="-120"/>
              <a:cs typeface="Times New Roman" panose="02020603050405020304" pitchFamily="18" charset="0"/>
            </a:endParaRPr>
          </a:p>
          <a:p>
            <a:pPr>
              <a:lnSpc>
                <a:spcPts val="2200"/>
              </a:lnSpc>
            </a:pPr>
            <a:endParaRPr lang="en-US" altLang="zh-TW" sz="4000" dirty="0">
              <a:solidFill>
                <a:schemeClr val="tx1"/>
              </a:solidFill>
              <a:latin typeface="華康魏碑體" panose="03000709000000000000" pitchFamily="65" charset="-120"/>
              <a:ea typeface="華康魏碑體" panose="03000709000000000000" pitchFamily="65" charset="-120"/>
              <a:cs typeface="Times New Roman" panose="02020603050405020304" pitchFamily="18" charset="0"/>
            </a:endParaRPr>
          </a:p>
          <a:p>
            <a:endParaRPr lang="en-US" altLang="zh-TW" sz="4000" dirty="0">
              <a:solidFill>
                <a:schemeClr val="tx1"/>
              </a:solidFill>
              <a:latin typeface="華康魏碑體" panose="03000709000000000000" pitchFamily="65" charset="-120"/>
              <a:ea typeface="華康魏碑體" panose="030007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8" name="副標題 2">
            <a:extLst>
              <a:ext uri="{FF2B5EF4-FFF2-40B4-BE49-F238E27FC236}">
                <a16:creationId xmlns:a16="http://schemas.microsoft.com/office/drawing/2014/main" id="{E2828DF6-1E1B-602E-B6BE-15B019C8EC0C}"/>
              </a:ext>
            </a:extLst>
          </p:cNvPr>
          <p:cNvSpPr txBox="1">
            <a:spLocks/>
          </p:cNvSpPr>
          <p:nvPr/>
        </p:nvSpPr>
        <p:spPr>
          <a:xfrm>
            <a:off x="433636" y="1123888"/>
            <a:ext cx="7820902" cy="864096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rtlCol="0" anchor="ctr" anchorCtr="0">
            <a:noAutofit/>
          </a:bodyPr>
          <a:lstStyle>
            <a:defPPr>
              <a:defRPr lang="zh-TW"/>
            </a:defPPr>
            <a:lvl1pPr lvl="0" algn="ctr">
              <a:spcBef>
                <a:spcPct val="20000"/>
              </a:spcBef>
              <a:buClr>
                <a:schemeClr val="tx2"/>
              </a:buClr>
              <a:buSzPct val="90000"/>
              <a:defRPr sz="6000">
                <a:solidFill>
                  <a:schemeClr val="tx2">
                    <a:lumMod val="75000"/>
                    <a:lumOff val="25000"/>
                  </a:schemeClr>
                </a:solidFill>
                <a:latin typeface="華康宗楷體 Std W7" pitchFamily="66" charset="-120"/>
                <a:ea typeface="華康宗楷體 Std W7" pitchFamily="66" charset="-12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TW" altLang="en-US" sz="36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課程：</a:t>
            </a:r>
            <a:r>
              <a:rPr lang="zh-TW" altLang="en-US" sz="36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基礎佛學</a:t>
            </a:r>
            <a:r>
              <a:rPr lang="zh-TW" altLang="en-US" sz="36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   主講人：性廣法師</a:t>
            </a:r>
          </a:p>
        </p:txBody>
      </p:sp>
      <p:pic>
        <p:nvPicPr>
          <p:cNvPr id="12" name="圖片 11" descr="書封面.jpg">
            <a:extLst>
              <a:ext uri="{FF2B5EF4-FFF2-40B4-BE49-F238E27FC236}">
                <a16:creationId xmlns:a16="http://schemas.microsoft.com/office/drawing/2014/main" id="{983C9910-8234-FA57-4A31-B0BE34559CB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 bright="10000"/>
          </a:blip>
          <a:stretch>
            <a:fillRect/>
          </a:stretch>
        </p:blipFill>
        <p:spPr>
          <a:xfrm>
            <a:off x="587424" y="3008615"/>
            <a:ext cx="1569119" cy="23441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743418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9F7C69D3-24DF-BF6B-C47F-DC512F604D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549" y="509159"/>
            <a:ext cx="10929499" cy="5594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1050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BF13DCFC-2862-FA7B-A159-DAABF9A1CC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360" y="694943"/>
            <a:ext cx="11317279" cy="5468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4762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4B9158CC-16A2-FEE8-8964-EB63556B4C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925" y="461372"/>
            <a:ext cx="11174935" cy="5907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0246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69CAFB5C-E727-E056-D24B-5B719A9777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5084"/>
            <a:ext cx="12192000" cy="5707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9271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107800FB-2AC8-1EC0-47D0-1DB06E0FE5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99" y="446290"/>
            <a:ext cx="11405937" cy="6045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5301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03D82CFA-8720-BBAA-51FF-43A8141861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30" y="435738"/>
            <a:ext cx="11863137" cy="6074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5224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C427A72F-FDEF-6C21-5AF6-3A4EFBA2C4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470" y="516437"/>
            <a:ext cx="11376930" cy="5803616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48FE4B70-C124-E536-413D-6B9D127CA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6830" y="1772371"/>
            <a:ext cx="2923630" cy="443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4517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26461</TotalTime>
  <Words>93</Words>
  <Application>Microsoft Office PowerPoint</Application>
  <PresentationFormat>寬螢幕</PresentationFormat>
  <Paragraphs>21</Paragraphs>
  <Slides>14</Slides>
  <Notes>2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14</vt:i4>
      </vt:variant>
    </vt:vector>
  </HeadingPairs>
  <TitlesOfParts>
    <vt:vector size="22" baseType="lpstr">
      <vt:lpstr>microsoft yahei</vt:lpstr>
      <vt:lpstr>華康文徵明體 Std W4</vt:lpstr>
      <vt:lpstr>華康宗楷體 Std W7</vt:lpstr>
      <vt:lpstr>華康魏碑體</vt:lpstr>
      <vt:lpstr>Arial</vt:lpstr>
      <vt:lpstr>Calibri</vt:lpstr>
      <vt:lpstr>Calibri Light</vt:lpstr>
      <vt:lpstr>Office 佈景主題</vt:lpstr>
      <vt:lpstr>PowerPoint 簡報</vt:lpstr>
      <vt:lpstr>成佛之道講座（1）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JT Wang</dc:creator>
  <cp:lastModifiedBy>JT Wang</cp:lastModifiedBy>
  <cp:revision>1147</cp:revision>
  <dcterms:created xsi:type="dcterms:W3CDTF">2023-08-17T10:12:34Z</dcterms:created>
  <dcterms:modified xsi:type="dcterms:W3CDTF">2024-09-18T10:05:29Z</dcterms:modified>
</cp:coreProperties>
</file>